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sldIdLst>
    <p:sldId id="256" r:id="rId2"/>
    <p:sldId id="270" r:id="rId3"/>
    <p:sldId id="257" r:id="rId4"/>
    <p:sldId id="266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1" r:id="rId16"/>
    <p:sldId id="273" r:id="rId17"/>
    <p:sldId id="274" r:id="rId18"/>
    <p:sldId id="275" r:id="rId19"/>
    <p:sldId id="276" r:id="rId20"/>
    <p:sldId id="281" r:id="rId21"/>
    <p:sldId id="282" r:id="rId22"/>
    <p:sldId id="277" r:id="rId23"/>
    <p:sldId id="278" r:id="rId24"/>
    <p:sldId id="279" r:id="rId25"/>
    <p:sldId id="280" r:id="rId26"/>
    <p:sldId id="283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00FF00"/>
    <a:srgbClr val="0099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00634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83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03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75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89543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94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21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3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08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025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770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1251477-808C-4A53-9BD4-B1071AABF4C6}" type="datetimeFigureOut">
              <a:rPr lang="zh-TW" altLang="en-US" smtClean="0"/>
              <a:t>2021/2/20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F5845C2-60A3-4BC7-A2D3-BD6D5074573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153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0.JP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0.JPG"/><Relationship Id="rId21" Type="http://schemas.openxmlformats.org/officeDocument/2006/relationships/image" Target="../media/image45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42.png"/><Relationship Id="rId16" Type="http://schemas.openxmlformats.org/officeDocument/2006/relationships/image" Target="../media/image35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4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地球的衛星檢視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200" cap="none" dirty="0" smtClean="0">
                <a:solidFill>
                  <a:srgbClr val="FFFF00"/>
                </a:solidFill>
              </a:rPr>
              <a:t>Propagation of Conformational Coordinates Across Angular Space in Mapping the Continuum of States from </a:t>
            </a:r>
            <a:r>
              <a:rPr lang="en-US" altLang="zh-TW" sz="3200" cap="none" dirty="0" err="1" smtClean="0">
                <a:solidFill>
                  <a:srgbClr val="FFFF00"/>
                </a:solidFill>
              </a:rPr>
              <a:t>Cryo</a:t>
            </a:r>
            <a:r>
              <a:rPr lang="en-US" altLang="zh-TW" sz="3200" cap="none" dirty="0" smtClean="0">
                <a:solidFill>
                  <a:srgbClr val="FFFF00"/>
                </a:solidFill>
              </a:rPr>
              <a:t>-EM Data by Manifold Embedding</a:t>
            </a:r>
            <a:endParaRPr lang="zh-TW" altLang="en-US" sz="3200" cap="none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林思涵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2021/02/23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9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48" y="664792"/>
            <a:ext cx="6848475" cy="53530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829223" y="664792"/>
            <a:ext cx="34953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Ryanodine receptor (</a:t>
            </a:r>
            <a:r>
              <a:rPr lang="en-US" altLang="zh-TW" dirty="0" err="1" smtClean="0"/>
              <a:t>RyR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　　</a:t>
            </a:r>
            <a:r>
              <a:rPr lang="en-US" altLang="zh-TW" dirty="0" smtClean="0"/>
              <a:t>The total number of PDs: 1117</a:t>
            </a:r>
          </a:p>
          <a:p>
            <a:endParaRPr lang="en-US" altLang="zh-TW" dirty="0" smtClean="0"/>
          </a:p>
          <a:p>
            <a:r>
              <a:rPr lang="zh-TW" altLang="en-US" dirty="0"/>
              <a:t>　</a:t>
            </a:r>
            <a:r>
              <a:rPr lang="zh-TW" altLang="en-US" dirty="0" smtClean="0"/>
              <a:t>　</a:t>
            </a:r>
            <a:r>
              <a:rPr lang="en-US" altLang="zh-TW" dirty="0" smtClean="0"/>
              <a:t>5 movies/PD (K=5)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6538586" y="3294345"/>
            <a:ext cx="1202499" cy="12400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17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1309687"/>
            <a:ext cx="8734425" cy="42386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187857" y="724912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PD 220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728787" y="724912"/>
            <a:ext cx="2339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Optical Flow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187857" y="5548312"/>
            <a:ext cx="55659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沿著某個</a:t>
            </a:r>
            <a:r>
              <a:rPr lang="en-US" altLang="zh-TW" sz="2800" dirty="0" err="1" smtClean="0"/>
              <a:t>eigenfunction</a:t>
            </a:r>
            <a:r>
              <a:rPr lang="zh-TW" altLang="en-US" sz="2800" dirty="0" smtClean="0"/>
              <a:t>方向的</a:t>
            </a:r>
            <a:r>
              <a:rPr lang="en-US" altLang="zh-TW" sz="2800" dirty="0" smtClean="0"/>
              <a:t>movie</a:t>
            </a:r>
          </a:p>
          <a:p>
            <a:r>
              <a:rPr lang="zh-TW" altLang="en-US" sz="2800" dirty="0" smtClean="0"/>
              <a:t>所得到的</a:t>
            </a:r>
            <a:r>
              <a:rPr lang="en-US" altLang="zh-TW" sz="2800" dirty="0" smtClean="0"/>
              <a:t>optical flow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385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of Oriented Gradients (HOG)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52" y="1428750"/>
            <a:ext cx="6048375" cy="53435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35227" y="1428750"/>
            <a:ext cx="43663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/>
              <a:t>CellSize</a:t>
            </a:r>
            <a:r>
              <a:rPr lang="en-US" altLang="zh-TW" sz="2800" dirty="0" smtClean="0"/>
              <a:t> = [C C] = [8 8]</a:t>
            </a:r>
          </a:p>
          <a:p>
            <a:endParaRPr lang="en-US" altLang="zh-TW" sz="2800" dirty="0" smtClean="0"/>
          </a:p>
          <a:p>
            <a:r>
              <a:rPr lang="en-US" altLang="zh-TW" sz="2800" dirty="0" err="1" smtClean="0"/>
              <a:t>BlockSize</a:t>
            </a:r>
            <a:r>
              <a:rPr lang="en-US" altLang="zh-TW" sz="2800" dirty="0" smtClean="0"/>
              <a:t> = [B B] = [2 2]</a:t>
            </a:r>
          </a:p>
          <a:p>
            <a:endParaRPr lang="en-US" altLang="zh-TW" sz="2800" dirty="0" smtClean="0"/>
          </a:p>
          <a:p>
            <a:r>
              <a:rPr lang="en-US" altLang="zh-TW" sz="2800" dirty="0" err="1" smtClean="0"/>
              <a:t>BlockOverlap</a:t>
            </a:r>
            <a:r>
              <a:rPr lang="en-US" altLang="zh-TW" sz="2800" dirty="0" smtClean="0"/>
              <a:t> = [P P] = [1 1]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542766" y="5913120"/>
            <a:ext cx="5740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H </a:t>
            </a:r>
            <a:r>
              <a:rPr lang="zh-TW" altLang="en-US" sz="2400" dirty="0" smtClean="0"/>
              <a:t>長度</a:t>
            </a:r>
            <a:r>
              <a:rPr lang="en-US" altLang="zh-TW" sz="2400" dirty="0" smtClean="0"/>
              <a:t>= </a:t>
            </a:r>
            <a:r>
              <a:rPr lang="en-US" altLang="zh-TW" sz="2400" dirty="0" err="1" smtClean="0"/>
              <a:t>numBlocks</a:t>
            </a:r>
            <a:r>
              <a:rPr lang="en-US" altLang="zh-TW" sz="2400" dirty="0" smtClean="0"/>
              <a:t> * </a:t>
            </a:r>
            <a:r>
              <a:rPr lang="en-US" altLang="zh-TW" sz="2400" dirty="0" err="1" smtClean="0"/>
              <a:t>BlockSize</a:t>
            </a:r>
            <a:r>
              <a:rPr lang="en-US" altLang="zh-TW" sz="2400" dirty="0" smtClean="0"/>
              <a:t> * </a:t>
            </a:r>
            <a:r>
              <a:rPr lang="en-US" altLang="zh-TW" sz="2400" dirty="0" err="1" smtClean="0"/>
              <a:t>numBins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Propagation method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6"/>
                </a:pPr>
                <a:r>
                  <a:rPr lang="en-US" altLang="zh-TW" dirty="0" smtClean="0"/>
                  <a:t>To compare two movies we compute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Euclidean distance</a:t>
                </a:r>
                <a:r>
                  <a:rPr lang="en-US" altLang="zh-TW" dirty="0"/>
                  <a:t> between their HOG feature vectors. </a:t>
                </a:r>
              </a:p>
              <a:p>
                <a:pPr marL="530352" lvl="1" indent="0">
                  <a:buNone/>
                </a:pPr>
                <a:r>
                  <a:rPr lang="en-US" altLang="zh-TW" dirty="0"/>
                  <a:t>Thus, to compare all pairwise combinations of movies in projection directions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and j, we obtain a 2K × 2K HOG feature distance matrix (HD)</a:t>
                </a:r>
                <a:r>
                  <a:rPr lang="en-US" altLang="zh-TW" dirty="0" err="1"/>
                  <a:t>ij</a:t>
                </a:r>
                <a:r>
                  <a:rPr lang="en-US" altLang="zh-TW" dirty="0" smtClean="0"/>
                  <a:t>.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𝐻𝐷</m:t>
                              </m:r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𝐻𝐷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=1,…,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=1,…,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𝐻𝐷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8" t="-1361" r="-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104972"/>
              </p:ext>
            </p:extLst>
          </p:nvPr>
        </p:nvGraphicFramePr>
        <p:xfrm>
          <a:off x="2533041" y="4740521"/>
          <a:ext cx="8128000" cy="18542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114115">
                  <a:extLst>
                    <a:ext uri="{9D8B030D-6E8A-4147-A177-3AD203B41FA5}">
                      <a16:colId xmlns:a16="http://schemas.microsoft.com/office/drawing/2014/main" val="2957981984"/>
                    </a:ext>
                  </a:extLst>
                </a:gridCol>
                <a:gridCol w="1137085">
                  <a:extLst>
                    <a:ext uri="{9D8B030D-6E8A-4147-A177-3AD203B41FA5}">
                      <a16:colId xmlns:a16="http://schemas.microsoft.com/office/drawing/2014/main" val="17723826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1559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586589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80582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Node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baseline="0" dirty="0" err="1" smtClean="0"/>
                        <a:t>i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\ Node j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1…K forward</a:t>
                      </a:r>
                      <a:r>
                        <a:rPr lang="en-US" altLang="zh-TW" baseline="0" dirty="0" smtClean="0"/>
                        <a:t> directions</a:t>
                      </a:r>
                      <a:endParaRPr lang="zh-TW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 smtClean="0"/>
                        <a:t>1…K reverse directions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1953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1…K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forward</a:t>
                      </a:r>
                      <a:r>
                        <a:rPr lang="en-US" altLang="zh-TW" baseline="0" dirty="0" smtClean="0"/>
                        <a:t> directions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738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91913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1…K reverse directions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267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2552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371600" y="5667621"/>
                <a:ext cx="1159741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𝐻𝐷</m:t>
                              </m:r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67621"/>
                <a:ext cx="1159741" cy="391646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3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Propagation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altLang="zh-TW" dirty="0"/>
              <a:t>We then formulate </a:t>
            </a:r>
            <a:r>
              <a:rPr lang="en-US" altLang="zh-TW" dirty="0">
                <a:solidFill>
                  <a:srgbClr val="FF0000"/>
                </a:solidFill>
              </a:rPr>
              <a:t>the conformational coordinate selection process</a:t>
            </a:r>
            <a:r>
              <a:rPr lang="en-US" altLang="zh-TW" dirty="0"/>
              <a:t> as an optimization problem using </a:t>
            </a:r>
            <a:r>
              <a:rPr lang="en-US" altLang="zh-TW" dirty="0">
                <a:solidFill>
                  <a:srgbClr val="FF0000"/>
                </a:solidFill>
              </a:rPr>
              <a:t>a graphical model</a:t>
            </a:r>
            <a:r>
              <a:rPr lang="en-US" altLang="zh-TW" dirty="0"/>
              <a:t>, defined over the angular grid.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The PDs are the nodes of the graph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rgbClr val="0000FF"/>
                </a:solidFill>
              </a:rPr>
              <a:t>two nodes are connected by an edge if they are within a certain distance ϵ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25" y="3571002"/>
            <a:ext cx="4205252" cy="328699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26933" y="3571002"/>
            <a:ext cx="349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Ryanodine receptor (</a:t>
            </a:r>
            <a:r>
              <a:rPr lang="en-US" altLang="zh-TW" dirty="0" err="1" smtClean="0"/>
              <a:t>RyR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　　</a:t>
            </a:r>
            <a:r>
              <a:rPr lang="en-US" altLang="zh-TW" dirty="0" smtClean="0"/>
              <a:t>The total number of PDs: 1117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6800528" y="4494332"/>
                <a:ext cx="5296322" cy="2152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minDist : the minimum Euclidean distance </a:t>
                </a:r>
              </a:p>
              <a:p>
                <a:r>
                  <a:rPr lang="en-US" altLang="zh-TW" dirty="0"/>
                  <a:t>	</a:t>
                </a:r>
                <a:r>
                  <a:rPr lang="en-US" altLang="zh-TW" dirty="0" smtClean="0"/>
                  <a:t>between any two nodes</a:t>
                </a:r>
              </a:p>
              <a:p>
                <a:endParaRPr lang="en-US" altLang="zh-TW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𝑚𝑖𝑛𝐷𝑖𝑠𝑡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𝑏𝑎𝑙𝑙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𝑚𝑖𝑛𝐷𝑖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  <m:rad>
                            <m:radPr>
                              <m:deg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/>
                  <a:t>w</a:t>
                </a:r>
                <a:r>
                  <a:rPr lang="en-US" altLang="zh-TW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𝑏𝑎𝑙𝑙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𝑚𝑖𝑛𝐷𝑖𝑠𝑡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𝑛𝐺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𝑛𝑢𝑚𝑃𝐷𝑠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en-US" altLang="zh-TW" dirty="0" err="1" smtClean="0"/>
                  <a:t>nG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: the total number of tessellated bins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528" y="4494332"/>
                <a:ext cx="5296322" cy="2152320"/>
              </a:xfrm>
              <a:prstGeom prst="rect">
                <a:avLst/>
              </a:prstGeom>
              <a:blipFill>
                <a:blip r:embed="rId3"/>
                <a:stretch>
                  <a:fillRect l="-1037" t="-1416" b="-5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6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Propagation method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8"/>
                </a:pPr>
                <a:r>
                  <a:rPr lang="en-US" altLang="zh-TW" dirty="0" smtClean="0"/>
                  <a:t>Next, the edge potentials between node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and node j are calculated using the HOG distance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𝐻𝐷</m:t>
                            </m:r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Nodes of the graph can assume any one of the 2K states corresponding to the K forward and K reverse direction movies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The node potentials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edge potentials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𝐻𝐷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8" t="-1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7148946" y="397348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if node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is an anchor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43175" y="427245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otherwise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234396" y="5612368"/>
            <a:ext cx="599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(In </a:t>
            </a:r>
            <a:r>
              <a:rPr lang="en-US" altLang="zh-TW" dirty="0" err="1" smtClean="0"/>
              <a:t>RyR</a:t>
            </a:r>
            <a:r>
              <a:rPr lang="en-US" altLang="zh-TW" dirty="0" smtClean="0"/>
              <a:t>, 9 of those PDs were </a:t>
            </a:r>
            <a:r>
              <a:rPr lang="en-US" altLang="zh-TW" dirty="0" smtClean="0">
                <a:solidFill>
                  <a:srgbClr val="FF0000"/>
                </a:solidFill>
              </a:rPr>
              <a:t>randomly designated as anchors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65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Propagation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US" altLang="zh-TW" dirty="0"/>
              <a:t>The goal is to find a consensus labeling across the entire angular grid using our propagation algorithm by comparing movies in neighboring nodes. </a:t>
            </a:r>
          </a:p>
          <a:p>
            <a:pPr lvl="1"/>
            <a:r>
              <a:rPr lang="en-US" altLang="zh-TW" dirty="0"/>
              <a:t>We achieve this goal by using </a:t>
            </a:r>
            <a:r>
              <a:rPr lang="en-US" altLang="zh-TW" dirty="0">
                <a:solidFill>
                  <a:srgbClr val="FF0000"/>
                </a:solidFill>
              </a:rPr>
              <a:t>belief propagation</a:t>
            </a:r>
            <a:r>
              <a:rPr lang="en-US" altLang="zh-TW" dirty="0"/>
              <a:t>, which tries to determine the probability (belief) of a node being in a particular state in an iterative manner, </a:t>
            </a:r>
            <a:r>
              <a:rPr lang="en-US" altLang="zh-TW" dirty="0">
                <a:solidFill>
                  <a:srgbClr val="0000FF"/>
                </a:solidFill>
              </a:rPr>
              <a:t>given the reference movies in a few PDs called “anchors”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To obtain the best state label</a:t>
            </a:r>
            <a:r>
              <a:rPr lang="en-US" altLang="zh-TW" dirty="0"/>
              <a:t> we compute </a:t>
            </a:r>
            <a:r>
              <a:rPr lang="en-US" altLang="zh-TW" dirty="0">
                <a:solidFill>
                  <a:srgbClr val="FF0000"/>
                </a:solidFill>
              </a:rPr>
              <a:t>the maxima of the beliefs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17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Belief propagation (BP)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Belief propagation (BP) and its variants provide approximate solution to the inference problems for </a:t>
            </a:r>
            <a:r>
              <a:rPr lang="en-US" altLang="zh-TW" dirty="0">
                <a:solidFill>
                  <a:srgbClr val="FF0000"/>
                </a:solidFill>
              </a:rPr>
              <a:t>a general graphical </a:t>
            </a:r>
            <a:r>
              <a:rPr lang="en-US" altLang="zh-TW" dirty="0" smtClean="0">
                <a:solidFill>
                  <a:srgbClr val="FF0000"/>
                </a:solidFill>
              </a:rPr>
              <a:t>model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BP operates by iteratively </a:t>
            </a:r>
            <a:r>
              <a:rPr lang="en-US" altLang="zh-TW" dirty="0">
                <a:solidFill>
                  <a:srgbClr val="FF0000"/>
                </a:solidFill>
              </a:rPr>
              <a:t>sending messages along the edges of </a:t>
            </a:r>
            <a:r>
              <a:rPr lang="en-US" altLang="zh-TW" dirty="0" smtClean="0">
                <a:solidFill>
                  <a:srgbClr val="FF0000"/>
                </a:solidFill>
              </a:rPr>
              <a:t>graph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62350"/>
            <a:ext cx="5497226" cy="28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27" y="3554730"/>
            <a:ext cx="4826087" cy="2880000"/>
          </a:xfrm>
          <a:prstGeom prst="rect">
            <a:avLst/>
          </a:prstGeom>
        </p:spPr>
      </p:pic>
      <p:sp>
        <p:nvSpPr>
          <p:cNvPr id="6" name="橢圓形圖說文字 5"/>
          <p:cNvSpPr/>
          <p:nvPr/>
        </p:nvSpPr>
        <p:spPr>
          <a:xfrm>
            <a:off x="6868827" y="110850"/>
            <a:ext cx="5323174" cy="2060850"/>
          </a:xfrm>
          <a:prstGeom prst="wedgeEllipseCallout">
            <a:avLst>
              <a:gd name="adj1" fmla="val -35966"/>
              <a:gd name="adj2" fmla="val 581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Probabilistic Graphical Models(PGMs)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&lt;Undirected </a:t>
            </a:r>
            <a:r>
              <a:rPr lang="en-US" altLang="zh-TW" dirty="0">
                <a:solidFill>
                  <a:srgbClr val="FF0000"/>
                </a:solidFill>
              </a:rPr>
              <a:t>G</a:t>
            </a:r>
            <a:r>
              <a:rPr lang="en-US" altLang="zh-TW" dirty="0" smtClean="0">
                <a:solidFill>
                  <a:srgbClr val="FF0000"/>
                </a:solidFill>
              </a:rPr>
              <a:t>raphical </a:t>
            </a:r>
            <a:r>
              <a:rPr lang="en-US" altLang="zh-TW" dirty="0">
                <a:solidFill>
                  <a:srgbClr val="FF0000"/>
                </a:solidFill>
              </a:rPr>
              <a:t>M</a:t>
            </a:r>
            <a:r>
              <a:rPr lang="en-US" altLang="zh-TW" dirty="0" smtClean="0">
                <a:solidFill>
                  <a:srgbClr val="FF0000"/>
                </a:solidFill>
              </a:rPr>
              <a:t>odels&gt;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Markov Random Fields</a:t>
            </a:r>
          </a:p>
        </p:txBody>
      </p:sp>
    </p:spTree>
    <p:extLst>
      <p:ext uri="{BB962C8B-B14F-4D97-AF65-F5344CB8AC3E}">
        <p14:creationId xmlns:p14="http://schemas.microsoft.com/office/powerpoint/2010/main" val="220999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Belief propagation (BP)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r>
              <a:rPr lang="en-US" altLang="zh-TW" dirty="0"/>
              <a:t>Probabilistic Graphical Models(PGMs</a:t>
            </a:r>
            <a:r>
              <a:rPr lang="en-US" altLang="zh-TW" dirty="0" smtClean="0"/>
              <a:t>) - Markov </a:t>
            </a:r>
            <a:r>
              <a:rPr lang="en-US" altLang="zh-TW" dirty="0"/>
              <a:t>Random Fields</a:t>
            </a:r>
          </a:p>
          <a:p>
            <a:r>
              <a:rPr lang="en-US" altLang="zh-TW" dirty="0" smtClean="0"/>
              <a:t>The anchor nodes</a:t>
            </a:r>
          </a:p>
          <a:p>
            <a:pPr lvl="1"/>
            <a:r>
              <a:rPr lang="en-US" altLang="zh-TW" dirty="0"/>
              <a:t>As </a:t>
            </a:r>
            <a:r>
              <a:rPr lang="en-US" altLang="zh-TW" dirty="0" smtClean="0">
                <a:solidFill>
                  <a:srgbClr val="FF0000"/>
                </a:solidFill>
              </a:rPr>
              <a:t>the assignment </a:t>
            </a:r>
            <a:r>
              <a:rPr lang="en-US" altLang="zh-TW" dirty="0">
                <a:solidFill>
                  <a:srgbClr val="FF0000"/>
                </a:solidFill>
              </a:rPr>
              <a:t>of eigenvector and sense is known</a:t>
            </a:r>
            <a:r>
              <a:rPr lang="en-US" altLang="zh-TW" dirty="0"/>
              <a:t> for each anchor </a:t>
            </a:r>
            <a:r>
              <a:rPr lang="en-US" altLang="zh-TW" dirty="0" smtClean="0"/>
              <a:t>node</a:t>
            </a:r>
          </a:p>
          <a:p>
            <a:pPr lvl="1"/>
            <a:r>
              <a:rPr lang="en-US" altLang="zh-TW" dirty="0"/>
              <a:t>we give </a:t>
            </a:r>
            <a:r>
              <a:rPr lang="en-US" altLang="zh-TW" dirty="0">
                <a:solidFill>
                  <a:srgbClr val="FF0000"/>
                </a:solidFill>
              </a:rPr>
              <a:t>a higher confidence to the state values</a:t>
            </a:r>
            <a:r>
              <a:rPr lang="en-US" altLang="zh-TW" dirty="0"/>
              <a:t> of the anchor </a:t>
            </a:r>
            <a:r>
              <a:rPr lang="en-US" altLang="zh-TW" dirty="0" smtClean="0"/>
              <a:t>nodes</a:t>
            </a:r>
          </a:p>
          <a:p>
            <a:pPr lvl="1"/>
            <a:r>
              <a:rPr lang="en-US" altLang="zh-TW" i="0" dirty="0"/>
              <a:t>those values are not allowed to change after the propagation is completed. 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222" y="3438000"/>
            <a:ext cx="6527955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/>
          <a:stretch/>
        </p:blipFill>
        <p:spPr>
          <a:xfrm>
            <a:off x="8686800" y="1798578"/>
            <a:ext cx="3505200" cy="21483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Belief propagation algorithm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386840"/>
                <a:ext cx="9601200" cy="547116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TW" dirty="0" smtClean="0"/>
                  <a:t>Compute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the node potentials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for </a:t>
                </a:r>
                <a:r>
                  <a:rPr lang="en-US" altLang="zh-TW" dirty="0"/>
                  <a:t>all node </a:t>
                </a:r>
                <a:r>
                  <a:rPr lang="zh-TW" altLang="en-US" dirty="0"/>
                  <a:t>𝑖</a:t>
                </a:r>
                <a:r>
                  <a:rPr lang="en-US" altLang="zh-TW" dirty="0"/>
                  <a:t>′</a:t>
                </a:r>
                <a:r>
                  <a:rPr lang="zh-TW" altLang="en-US" dirty="0"/>
                  <a:t>𝑠 </a:t>
                </a:r>
                <a:r>
                  <a:rPr lang="en-US" altLang="zh-TW" dirty="0"/>
                  <a:t>and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edge potentials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for </a:t>
                </a:r>
                <a:r>
                  <a:rPr lang="en-US" altLang="zh-TW" dirty="0"/>
                  <a:t>pairwise node </a:t>
                </a:r>
                <a:r>
                  <a:rPr lang="zh-TW" altLang="en-US" dirty="0"/>
                  <a:t>𝑖 </a:t>
                </a:r>
                <a:r>
                  <a:rPr lang="en-US" altLang="zh-TW" dirty="0"/>
                  <a:t>and node </a:t>
                </a:r>
                <a:r>
                  <a:rPr lang="zh-TW" altLang="en-US" dirty="0"/>
                  <a:t>𝑗 </a:t>
                </a:r>
                <a:r>
                  <a:rPr lang="en-US" altLang="zh-TW" dirty="0"/>
                  <a:t>which are neighbors</a:t>
                </a:r>
                <a:r>
                  <a:rPr lang="en-US" altLang="zh-TW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dirty="0"/>
                  <a:t>Initialize the messages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 with </a:t>
                </a:r>
                <a:r>
                  <a:rPr lang="en-US" altLang="zh-TW" dirty="0"/>
                  <a:t>uniform distribution</a:t>
                </a:r>
                <a:r>
                  <a:rPr lang="en-US" altLang="zh-TW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dirty="0"/>
                  <a:t>Update the messages in an iterative manner</a:t>
                </a:r>
                <a:r>
                  <a:rPr lang="en-US" altLang="zh-TW" dirty="0" smtClean="0"/>
                  <a:t>:</a:t>
                </a:r>
              </a:p>
              <a:p>
                <a:pPr lvl="1"/>
                <a:r>
                  <a:rPr lang="en-US" altLang="zh-TW" dirty="0"/>
                  <a:t>for sum–product</a:t>
                </a:r>
                <a:r>
                  <a:rPr lang="en-US" altLang="zh-TW" dirty="0" smtClean="0"/>
                  <a:t>: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/>
                  <a:t>for max-product</a:t>
                </a:r>
                <a:r>
                  <a:rPr lang="en-US" altLang="zh-TW" dirty="0" smtClean="0"/>
                  <a:t>: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d>
                        <m:d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530352" lvl="1" indent="0">
                  <a:buNone/>
                </a:pPr>
                <a:r>
                  <a:rPr lang="en-US" altLang="zh-TW" dirty="0"/>
                  <a:t>If dampening is required for convergence of the messages, it can be calculated using a dampening factor </a:t>
                </a:r>
                <a:r>
                  <a:rPr lang="zh-TW" altLang="en-US" dirty="0"/>
                  <a:t>𝑎𝑙</a:t>
                </a:r>
                <a:r>
                  <a:rPr lang="zh-TW" altLang="en-US" dirty="0" smtClean="0"/>
                  <a:t>𝑝</a:t>
                </a:r>
                <a:r>
                  <a:rPr lang="en-US" altLang="zh-TW" dirty="0" smtClean="0"/>
                  <a:t>h</a:t>
                </a:r>
                <a:r>
                  <a:rPr lang="zh-TW" altLang="en-US" dirty="0" smtClean="0"/>
                  <a:t>𝑎</a:t>
                </a:r>
                <a:r>
                  <a:rPr lang="zh-TW" altLang="en-US" dirty="0"/>
                  <a:t>𝐷𝑎𝑚𝑝 </a:t>
                </a:r>
                <a:r>
                  <a:rPr lang="en-US" altLang="zh-TW" dirty="0"/>
                  <a:t>as</a:t>
                </a:r>
                <a:r>
                  <a:rPr lang="en-US" altLang="zh-TW" dirty="0" smtClean="0"/>
                  <a:t>: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d>
                        <m:d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nor/>
                            </m:rPr>
                            <a:rPr lang="zh-TW" altLang="en-US" dirty="0"/>
                            <m:t>𝑎𝑙𝑝</m:t>
                          </m:r>
                          <m:r>
                            <m:rPr>
                              <m:nor/>
                            </m:rPr>
                            <a:rPr lang="en-US" altLang="zh-TW" dirty="0"/>
                            <m:t>h</m:t>
                          </m:r>
                          <m:r>
                            <m:rPr>
                              <m:nor/>
                            </m:rPr>
                            <a:rPr lang="zh-TW" altLang="en-US" dirty="0"/>
                            <m:t>𝑎𝐷𝑎𝑚𝑝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d>
                        <m:d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dirty="0"/>
                        <m:t>𝑎𝑙𝑝</m:t>
                      </m:r>
                      <m:r>
                        <m:rPr>
                          <m:nor/>
                        </m:rPr>
                        <a:rPr lang="en-US" altLang="zh-TW" dirty="0"/>
                        <m:t>h</m:t>
                      </m:r>
                      <m:r>
                        <m:rPr>
                          <m:nor/>
                        </m:rPr>
                        <a:rPr lang="zh-TW" altLang="en-US" dirty="0"/>
                        <m:t>𝑎𝐷𝑎𝑚𝑝</m:t>
                      </m:r>
                      <m:r>
                        <a:rPr lang="zh-TW" altLang="en-US" i="1" dirty="0" smtClean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d>
                        <m:d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386840"/>
                <a:ext cx="9601200" cy="5471160"/>
              </a:xfrm>
              <a:blipFill>
                <a:blip r:embed="rId3"/>
                <a:stretch>
                  <a:fillRect l="-508" t="-669" r="-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86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6" y="0"/>
            <a:ext cx="9014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579120"/>
                <a:ext cx="9601200" cy="5288280"/>
              </a:xfrm>
            </p:spPr>
            <p:txBody>
              <a:bodyPr/>
              <a:lstStyle/>
              <a:p>
                <a:r>
                  <a:rPr lang="en-US" altLang="zh-TW" dirty="0"/>
                  <a:t>for sum–product: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d>
                        <m:d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/>
                  <a:t>假設</a:t>
                </a:r>
                <a:r>
                  <a:rPr lang="en-US" altLang="zh-TW" dirty="0" smtClean="0"/>
                  <a:t>K=2</a:t>
                </a:r>
                <a:r>
                  <a:rPr lang="zh-TW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為</a:t>
                </a:r>
                <a:r>
                  <a:rPr lang="en-US" altLang="zh-TW" dirty="0" smtClean="0"/>
                  <a:t>2K*2K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579120"/>
                <a:ext cx="9601200" cy="5288280"/>
              </a:xfrm>
              <a:blipFill>
                <a:blip r:embed="rId2"/>
                <a:stretch>
                  <a:fillRect l="-571" t="-9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/>
          <a:stretch/>
        </p:blipFill>
        <p:spPr>
          <a:xfrm>
            <a:off x="7757250" y="1495705"/>
            <a:ext cx="4434750" cy="2718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931709" y="2334049"/>
                <a:ext cx="2525563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為</a:t>
                </a:r>
                <a:r>
                  <a:rPr lang="en-US" altLang="zh-TW" dirty="0" smtClean="0"/>
                  <a:t>2K*1</a:t>
                </a:r>
                <a:r>
                  <a:rPr lang="zh-TW" altLang="en-US" dirty="0" smtClean="0"/>
                  <a:t>的向量</a:t>
                </a:r>
                <a:endParaRPr lang="zh-TW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709" y="2334049"/>
                <a:ext cx="2525563" cy="391582"/>
              </a:xfrm>
              <a:prstGeom prst="rect">
                <a:avLst/>
              </a:prstGeom>
              <a:blipFill>
                <a:blip r:embed="rId4"/>
                <a:stretch>
                  <a:fillRect t="-4688" r="-1691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870960" y="3032760"/>
            <a:ext cx="441960" cy="149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01540" y="3032760"/>
            <a:ext cx="441960" cy="149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32120" y="3032760"/>
            <a:ext cx="441960" cy="149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3810000" y="2693908"/>
                <a:ext cx="6032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693908"/>
                <a:ext cx="60324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4602570" y="2693908"/>
                <a:ext cx="60644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570" y="2693908"/>
                <a:ext cx="606448" cy="390748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5459009" y="2693908"/>
                <a:ext cx="60164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009" y="2693908"/>
                <a:ext cx="601640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686794" y="3304751"/>
                <a:ext cx="2106218" cy="800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794" y="3304751"/>
                <a:ext cx="2106218" cy="800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840480" y="3032760"/>
            <a:ext cx="2220169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4404592" y="308650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592" y="3086508"/>
                <a:ext cx="222817" cy="276999"/>
              </a:xfrm>
              <a:prstGeom prst="rect">
                <a:avLst/>
              </a:prstGeom>
              <a:blipFill>
                <a:blip r:embed="rId9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5212458" y="308650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58" y="3086508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3838732" y="3380951"/>
            <a:ext cx="2220169" cy="3810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4404592" y="3434699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592" y="3434699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5212457" y="3434699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57" y="3434699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3850849" y="3797089"/>
            <a:ext cx="2220169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4414961" y="3850837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61" y="3850837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5222827" y="3850837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827" y="3850837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3849101" y="4145280"/>
            <a:ext cx="2220169" cy="3810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/>
              <p:cNvSpPr txBox="1"/>
              <p:nvPr/>
            </p:nvSpPr>
            <p:spPr>
              <a:xfrm>
                <a:off x="4414961" y="419902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61" y="419902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5222826" y="419902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826" y="4199028"/>
                <a:ext cx="222817" cy="276999"/>
              </a:xfrm>
              <a:prstGeom prst="rect">
                <a:avLst/>
              </a:prstGeom>
              <a:blipFill>
                <a:blip r:embed="rId16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6157494" y="343469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94" y="3434699"/>
                <a:ext cx="41549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6736080" y="3048000"/>
            <a:ext cx="441960" cy="1478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7215866" y="4249281"/>
                <a:ext cx="7507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66" y="4249281"/>
                <a:ext cx="750783" cy="276999"/>
              </a:xfrm>
              <a:prstGeom prst="rect">
                <a:avLst/>
              </a:prstGeom>
              <a:blipFill>
                <a:blip r:embed="rId18"/>
                <a:stretch>
                  <a:fillRect l="-7317" r="-6504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2698375" y="5442724"/>
                <a:ext cx="529850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75" y="5442724"/>
                <a:ext cx="5298502" cy="11128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4301645" y="4989249"/>
                <a:ext cx="1241750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645" y="4989249"/>
                <a:ext cx="1241750" cy="411395"/>
              </a:xfrm>
              <a:prstGeom prst="rect">
                <a:avLst/>
              </a:prstGeom>
              <a:blipFill>
                <a:blip r:embed="rId2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5888277" y="4842680"/>
                <a:ext cx="1868973" cy="800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77" y="4842680"/>
                <a:ext cx="1868973" cy="80047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4640935" y="5854029"/>
                <a:ext cx="5818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35" y="5854029"/>
                <a:ext cx="581891" cy="276999"/>
              </a:xfrm>
              <a:prstGeom prst="rect">
                <a:avLst/>
              </a:prstGeom>
              <a:blipFill>
                <a:blip r:embed="rId22"/>
                <a:stretch>
                  <a:fillRect l="-8333" r="-8333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>
            <a:off x="4255450" y="5612676"/>
            <a:ext cx="134890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6842760" y="5523606"/>
            <a:ext cx="0" cy="10624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7551553" y="5521836"/>
            <a:ext cx="205697" cy="2056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4248067" y="5871756"/>
            <a:ext cx="1348905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6911340" y="5523606"/>
            <a:ext cx="0" cy="10624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/>
          <p:cNvSpPr/>
          <p:nvPr/>
        </p:nvSpPr>
        <p:spPr>
          <a:xfrm>
            <a:off x="7555474" y="5766730"/>
            <a:ext cx="205697" cy="20569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>
            <a:off x="4248067" y="6131028"/>
            <a:ext cx="1348905" cy="0"/>
          </a:xfrm>
          <a:prstGeom prst="straightConnector1">
            <a:avLst/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6995160" y="5516880"/>
            <a:ext cx="0" cy="1062444"/>
          </a:xfrm>
          <a:prstGeom prst="straightConnector1">
            <a:avLst/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7555474" y="6041050"/>
            <a:ext cx="205697" cy="205697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4248067" y="6374868"/>
            <a:ext cx="1348905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7071360" y="5516880"/>
            <a:ext cx="0" cy="10624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7570714" y="6300130"/>
            <a:ext cx="205697" cy="20569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3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/>
      <p:bldP spid="27" grpId="0" animBg="1"/>
      <p:bldP spid="28" grpId="0"/>
      <p:bldP spid="29" grpId="0"/>
      <p:bldP spid="30" grpId="0"/>
      <p:bldP spid="31" grpId="0"/>
      <p:bldP spid="32" grpId="0"/>
      <p:bldP spid="37" grpId="0" animBg="1"/>
      <p:bldP spid="40" grpId="0" animBg="1"/>
      <p:bldP spid="43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579120"/>
                <a:ext cx="9601200" cy="5288280"/>
              </a:xfrm>
            </p:spPr>
            <p:txBody>
              <a:bodyPr/>
              <a:lstStyle/>
              <a:p>
                <a:r>
                  <a:rPr lang="en-US" altLang="zh-TW" dirty="0"/>
                  <a:t>for max-product: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d>
                        <m:d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TW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r>
                  <a:rPr lang="zh-TW" altLang="en-US" dirty="0" smtClean="0"/>
                  <a:t>假設</a:t>
                </a:r>
                <a:r>
                  <a:rPr lang="en-US" altLang="zh-TW" dirty="0" smtClean="0"/>
                  <a:t>K=2</a:t>
                </a:r>
                <a:r>
                  <a:rPr lang="zh-TW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為</a:t>
                </a:r>
                <a:r>
                  <a:rPr lang="en-US" altLang="zh-TW" dirty="0" smtClean="0"/>
                  <a:t>2K*2K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579120"/>
                <a:ext cx="9601200" cy="5288280"/>
              </a:xfrm>
              <a:blipFill>
                <a:blip r:embed="rId2"/>
                <a:stretch>
                  <a:fillRect l="-571" t="-9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/>
          <a:stretch/>
        </p:blipFill>
        <p:spPr>
          <a:xfrm>
            <a:off x="7757250" y="1495705"/>
            <a:ext cx="4434750" cy="2718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931709" y="2334049"/>
                <a:ext cx="2525563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 smtClean="0"/>
                  <a:t>為</a:t>
                </a:r>
                <a:r>
                  <a:rPr lang="en-US" altLang="zh-TW" dirty="0" smtClean="0"/>
                  <a:t>2K*1</a:t>
                </a:r>
                <a:r>
                  <a:rPr lang="zh-TW" altLang="en-US" dirty="0" smtClean="0"/>
                  <a:t>的向量</a:t>
                </a:r>
                <a:endParaRPr lang="zh-TW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709" y="2334049"/>
                <a:ext cx="2525563" cy="391582"/>
              </a:xfrm>
              <a:prstGeom prst="rect">
                <a:avLst/>
              </a:prstGeom>
              <a:blipFill>
                <a:blip r:embed="rId4"/>
                <a:stretch>
                  <a:fillRect t="-4688" r="-1691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870960" y="3032760"/>
            <a:ext cx="441960" cy="149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01540" y="3032760"/>
            <a:ext cx="441960" cy="149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32120" y="3032760"/>
            <a:ext cx="441960" cy="149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3810000" y="2693908"/>
                <a:ext cx="6032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693908"/>
                <a:ext cx="60324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4602570" y="2693908"/>
                <a:ext cx="60644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570" y="2693908"/>
                <a:ext cx="606448" cy="390748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5459009" y="2693908"/>
                <a:ext cx="60164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009" y="2693908"/>
                <a:ext cx="601640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686794" y="3304751"/>
                <a:ext cx="2106218" cy="800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794" y="3304751"/>
                <a:ext cx="2106218" cy="800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840480" y="3032760"/>
            <a:ext cx="2220169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4404592" y="308650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592" y="3086508"/>
                <a:ext cx="222817" cy="276999"/>
              </a:xfrm>
              <a:prstGeom prst="rect">
                <a:avLst/>
              </a:prstGeom>
              <a:blipFill>
                <a:blip r:embed="rId9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5212458" y="308650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58" y="3086508"/>
                <a:ext cx="222817" cy="276999"/>
              </a:xfrm>
              <a:prstGeom prst="rect">
                <a:avLst/>
              </a:prstGeom>
              <a:blipFill>
                <a:blip r:embed="rId10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3838732" y="3380951"/>
            <a:ext cx="2220169" cy="3810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4404592" y="3434699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592" y="3434699"/>
                <a:ext cx="222817" cy="276999"/>
              </a:xfrm>
              <a:prstGeom prst="rect">
                <a:avLst/>
              </a:prstGeom>
              <a:blipFill>
                <a:blip r:embed="rId11"/>
                <a:stretch>
                  <a:fillRect l="-16667" r="-19444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5212457" y="3434699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57" y="3434699"/>
                <a:ext cx="222817" cy="276999"/>
              </a:xfrm>
              <a:prstGeom prst="rect">
                <a:avLst/>
              </a:prstGeom>
              <a:blipFill>
                <a:blip r:embed="rId12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3850849" y="3797089"/>
            <a:ext cx="2220169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4414961" y="3850837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61" y="3850837"/>
                <a:ext cx="222817" cy="276999"/>
              </a:xfrm>
              <a:prstGeom prst="rect">
                <a:avLst/>
              </a:prstGeom>
              <a:blipFill>
                <a:blip r:embed="rId13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5222827" y="3850837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827" y="3850837"/>
                <a:ext cx="222817" cy="276999"/>
              </a:xfrm>
              <a:prstGeom prst="rect">
                <a:avLst/>
              </a:prstGeom>
              <a:blipFill>
                <a:blip r:embed="rId14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3849101" y="4145280"/>
            <a:ext cx="2220169" cy="3810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/>
              <p:cNvSpPr txBox="1"/>
              <p:nvPr/>
            </p:nvSpPr>
            <p:spPr>
              <a:xfrm>
                <a:off x="4414961" y="419902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61" y="4199028"/>
                <a:ext cx="222817" cy="276999"/>
              </a:xfrm>
              <a:prstGeom prst="rect">
                <a:avLst/>
              </a:prstGeom>
              <a:blipFill>
                <a:blip r:embed="rId15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5222826" y="4199028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826" y="4199028"/>
                <a:ext cx="222817" cy="276999"/>
              </a:xfrm>
              <a:prstGeom prst="rect">
                <a:avLst/>
              </a:prstGeom>
              <a:blipFill>
                <a:blip r:embed="rId16"/>
                <a:stretch>
                  <a:fillRect l="-16667" r="-19444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6157494" y="343469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94" y="3434699"/>
                <a:ext cx="41549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6736080" y="3048000"/>
            <a:ext cx="441960" cy="1478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7215866" y="4249281"/>
                <a:ext cx="7507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66" y="4249281"/>
                <a:ext cx="750783" cy="276999"/>
              </a:xfrm>
              <a:prstGeom prst="rect">
                <a:avLst/>
              </a:prstGeom>
              <a:blipFill>
                <a:blip r:embed="rId18"/>
                <a:stretch>
                  <a:fillRect l="-7317" r="-6504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1467492" y="5451048"/>
                <a:ext cx="3627853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92" y="5451048"/>
                <a:ext cx="3627853" cy="11128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1774660" y="4986988"/>
                <a:ext cx="1241750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660" y="4986988"/>
                <a:ext cx="1241750" cy="411395"/>
              </a:xfrm>
              <a:prstGeom prst="rect">
                <a:avLst/>
              </a:prstGeom>
              <a:blipFill>
                <a:blip r:embed="rId2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3361292" y="4840419"/>
                <a:ext cx="1868973" cy="800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92" y="4840419"/>
                <a:ext cx="1868973" cy="80047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702234" y="5410853"/>
                <a:ext cx="5615448" cy="12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4}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ax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4}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ax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⁡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3,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4}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ax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⁡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3,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4}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34" y="5410853"/>
                <a:ext cx="5615448" cy="12066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2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Belief propagation algorithm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4"/>
                </a:pPr>
                <a:r>
                  <a:rPr lang="en-US" altLang="zh-TW" dirty="0" smtClean="0"/>
                  <a:t>We calculate the sum of absolute residuals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- </a:t>
                </a:r>
                <a:r>
                  <a:rPr lang="en-US" altLang="zh-TW" dirty="0"/>
                  <a:t>norm) for all the messages, given by</a:t>
                </a:r>
                <a:r>
                  <a:rPr lang="en-US" altLang="zh-TW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530352" lvl="1" indent="0">
                  <a:buNone/>
                </a:pPr>
                <a:r>
                  <a:rPr lang="en-US" altLang="zh-TW" dirty="0"/>
                  <a:t>The iterations will continue until </a:t>
                </a:r>
                <a:r>
                  <a:rPr lang="zh-TW" altLang="en-US" dirty="0"/>
                  <a:t>𝑅</a:t>
                </a:r>
                <a:r>
                  <a:rPr lang="en-US" altLang="zh-TW" dirty="0"/>
                  <a:t>&lt;</a:t>
                </a:r>
                <a:r>
                  <a:rPr lang="zh-TW" altLang="en-US" dirty="0"/>
                  <a:t>𝑡𝑜𝑙 </a:t>
                </a:r>
                <a:r>
                  <a:rPr lang="en-US" altLang="zh-TW" dirty="0"/>
                  <a:t>(convergence criteria) otherwise, stop after </a:t>
                </a:r>
                <a:r>
                  <a:rPr lang="zh-TW" altLang="en-US" dirty="0"/>
                  <a:t>𝑚𝑎𝑥𝐼𝑡𝑒𝑟 </a:t>
                </a:r>
                <a:r>
                  <a:rPr lang="en-US" altLang="zh-TW" dirty="0"/>
                  <a:t>iterations. Here </a:t>
                </a:r>
                <a:r>
                  <a:rPr lang="zh-TW" altLang="en-US" dirty="0"/>
                  <a:t>𝑡𝑜𝑙 </a:t>
                </a:r>
                <a:r>
                  <a:rPr lang="en-US" altLang="zh-TW" dirty="0"/>
                  <a:t>is set to be some small tolerance value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altLang="zh-TW" dirty="0" smtClean="0"/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TW" dirty="0" smtClean="0"/>
                  <a:t>.</a:t>
                </a:r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altLang="zh-TW" dirty="0"/>
                  <a:t>After the messages have converged or, after the iteration stops, compute the beliefs</a:t>
                </a:r>
                <a:r>
                  <a:rPr lang="en-US" altLang="zh-TW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altLang="zh-TW" dirty="0"/>
                  <a:t>Finally, to find the best state configuration, we choose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the maxima of the beliefs</a:t>
                </a:r>
                <a:r>
                  <a:rPr lang="en-US" altLang="zh-TW" dirty="0"/>
                  <a:t> from the previous step.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8" t="-1361" r="-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6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Ryanodine receptor (</a:t>
            </a:r>
            <a:r>
              <a:rPr lang="en-US" altLang="zh-TW" dirty="0" err="1"/>
              <a:t>RyR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 smtClean="0"/>
              <a:t>(Example : The manual selection)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45" y="2178000"/>
            <a:ext cx="5987402" cy="46800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6797040" y="4175760"/>
            <a:ext cx="1783080" cy="6096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5547360" y="3227730"/>
            <a:ext cx="178308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50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03" y="738000"/>
            <a:ext cx="6982398" cy="612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444240" y="0"/>
            <a:ext cx="606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說法</a:t>
            </a:r>
            <a:r>
              <a:rPr lang="zh-TW" altLang="en-US" dirty="0" smtClean="0"/>
              <a:t>一、          </a:t>
            </a:r>
            <a:r>
              <a:rPr lang="en-US" altLang="zh-TW" dirty="0" smtClean="0"/>
              <a:t>220</a:t>
            </a:r>
            <a:r>
              <a:rPr lang="zh-TW" altLang="en-US" dirty="0" smtClean="0"/>
              <a:t> </a:t>
            </a:r>
            <a:r>
              <a:rPr lang="en-US" altLang="zh-TW" dirty="0" smtClean="0"/>
              <a:t>(+1)</a:t>
            </a:r>
            <a:r>
              <a:rPr lang="zh-TW" altLang="en-US" dirty="0" smtClean="0"/>
              <a:t>                   </a:t>
            </a:r>
            <a:r>
              <a:rPr lang="en-US" altLang="zh-TW" dirty="0" smtClean="0"/>
              <a:t>220(-1)</a:t>
            </a:r>
            <a:r>
              <a:rPr lang="zh-TW" altLang="en-US" dirty="0" smtClean="0"/>
              <a:t>                  </a:t>
            </a:r>
            <a:r>
              <a:rPr lang="en-US" altLang="zh-TW" dirty="0" smtClean="0"/>
              <a:t>219(+1)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444240" y="369000"/>
            <a:ext cx="606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說法二、          </a:t>
            </a:r>
            <a:r>
              <a:rPr lang="en-US" altLang="zh-TW" dirty="0" smtClean="0"/>
              <a:t>220</a:t>
            </a:r>
            <a:r>
              <a:rPr lang="zh-TW" altLang="en-US" dirty="0" smtClean="0"/>
              <a:t> </a:t>
            </a:r>
            <a:r>
              <a:rPr lang="en-US" altLang="zh-TW" dirty="0" smtClean="0"/>
              <a:t>(+1)</a:t>
            </a:r>
            <a:r>
              <a:rPr lang="zh-TW" altLang="en-US" dirty="0" smtClean="0"/>
              <a:t>                   </a:t>
            </a:r>
            <a:r>
              <a:rPr lang="en-US" altLang="zh-TW" dirty="0" smtClean="0"/>
              <a:t>219(+1)</a:t>
            </a:r>
            <a:r>
              <a:rPr lang="zh-TW" altLang="en-US" dirty="0" smtClean="0"/>
              <a:t>                 </a:t>
            </a:r>
            <a:r>
              <a:rPr lang="en-US" altLang="zh-TW" dirty="0" smtClean="0"/>
              <a:t>219(-1)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119360" y="1325880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Optical flow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119360" y="34286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3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395287"/>
            <a:ext cx="71247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9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951978"/>
            <a:ext cx="9601200" cy="4915422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The study of biological molecules employ </a:t>
            </a:r>
            <a:r>
              <a:rPr lang="en-US" altLang="zh-TW" sz="2800" dirty="0">
                <a:solidFill>
                  <a:srgbClr val="FF0000"/>
                </a:solidFill>
              </a:rPr>
              <a:t>manifold learning</a:t>
            </a:r>
            <a:r>
              <a:rPr lang="en-US" altLang="zh-TW" sz="2800" dirty="0"/>
              <a:t> to single-particle </a:t>
            </a:r>
            <a:r>
              <a:rPr lang="en-US" altLang="zh-TW" sz="2800" dirty="0" err="1"/>
              <a:t>cryo</a:t>
            </a:r>
            <a:r>
              <a:rPr lang="en-US" altLang="zh-TW" sz="2800" dirty="0"/>
              <a:t>-EM data sets to map </a:t>
            </a:r>
            <a:r>
              <a:rPr lang="en-US" altLang="zh-TW" sz="2800" dirty="0">
                <a:solidFill>
                  <a:srgbClr val="FF0000"/>
                </a:solidFill>
              </a:rPr>
              <a:t>the continuum of states of a molecule</a:t>
            </a:r>
            <a:r>
              <a:rPr lang="en-US" altLang="zh-TW" sz="2800" dirty="0"/>
              <a:t> into a low-dimensional space spanned by eigenvectors or “</a:t>
            </a:r>
            <a:r>
              <a:rPr lang="en-US" altLang="zh-TW" sz="2800" dirty="0">
                <a:solidFill>
                  <a:srgbClr val="FF0000"/>
                </a:solidFill>
              </a:rPr>
              <a:t>conformational coordinates</a:t>
            </a:r>
            <a:r>
              <a:rPr lang="en-US" altLang="zh-TW" sz="2800" dirty="0" smtClean="0"/>
              <a:t>”.</a:t>
            </a:r>
          </a:p>
          <a:p>
            <a:endParaRPr lang="en-US" altLang="zh-TW" sz="2800" dirty="0"/>
          </a:p>
          <a:p>
            <a:r>
              <a:rPr lang="en-US" altLang="zh-TW" sz="2800" dirty="0"/>
              <a:t>In this work we have developed a method that is able to solve </a:t>
            </a:r>
            <a:r>
              <a:rPr lang="en-US" altLang="zh-TW" sz="2800" dirty="0">
                <a:solidFill>
                  <a:srgbClr val="FF0000"/>
                </a:solidFill>
              </a:rPr>
              <a:t>the propagation problem</a:t>
            </a:r>
            <a:r>
              <a:rPr lang="en-US" altLang="zh-TW" sz="2800" dirty="0"/>
              <a:t> computationally, by using </a:t>
            </a:r>
            <a:r>
              <a:rPr lang="en-US" altLang="zh-TW" sz="2800" dirty="0">
                <a:solidFill>
                  <a:srgbClr val="FF0000"/>
                </a:solidFill>
              </a:rPr>
              <a:t>optical flow</a:t>
            </a:r>
            <a:r>
              <a:rPr lang="en-US" altLang="zh-TW" sz="2800" dirty="0"/>
              <a:t> and a </a:t>
            </a:r>
            <a:r>
              <a:rPr lang="en-US" altLang="zh-TW" sz="2800" dirty="0">
                <a:solidFill>
                  <a:srgbClr val="FF0000"/>
                </a:solidFill>
              </a:rPr>
              <a:t>probabilistic graphical model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18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 anchor="t"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Cryo</a:t>
            </a:r>
            <a:r>
              <a:rPr lang="en-US" altLang="zh-TW" dirty="0" smtClean="0"/>
              <a:t>-EM Analysis Workflow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2201777" y="2047048"/>
            <a:ext cx="1795549" cy="60682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Motion</a:t>
            </a:r>
            <a:r>
              <a:rPr kumimoji="1" lang="zh-TW" altLang="en-US" sz="2000" dirty="0"/>
              <a:t>、</a:t>
            </a:r>
            <a:r>
              <a:rPr kumimoji="1" lang="en-US" altLang="zh-TW" sz="2000" dirty="0"/>
              <a:t>CTF</a:t>
            </a:r>
          </a:p>
          <a:p>
            <a:pPr algn="ctr"/>
            <a:r>
              <a:rPr kumimoji="1" lang="en-US" altLang="zh-TW" sz="2000" dirty="0"/>
              <a:t>Corrections</a:t>
            </a:r>
            <a:endParaRPr kumimoji="1" lang="zh-TW" altLang="en-US" sz="2000" dirty="0"/>
          </a:p>
        </p:txBody>
      </p:sp>
      <p:sp>
        <p:nvSpPr>
          <p:cNvPr id="6" name="圓角矩形 5"/>
          <p:cNvSpPr/>
          <p:nvPr/>
        </p:nvSpPr>
        <p:spPr>
          <a:xfrm>
            <a:off x="4586258" y="2047047"/>
            <a:ext cx="1795549" cy="60682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900" dirty="0" smtClean="0"/>
              <a:t>Particle Picking</a:t>
            </a:r>
            <a:endParaRPr kumimoji="1" lang="zh-TW" altLang="en-US" sz="1900" dirty="0"/>
          </a:p>
        </p:txBody>
      </p:sp>
      <p:sp>
        <p:nvSpPr>
          <p:cNvPr id="7" name="圓角矩形 6"/>
          <p:cNvSpPr/>
          <p:nvPr/>
        </p:nvSpPr>
        <p:spPr>
          <a:xfrm>
            <a:off x="6964421" y="2047047"/>
            <a:ext cx="1795549" cy="60682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2D Clustering</a:t>
            </a:r>
            <a:endParaRPr kumimoji="1" lang="zh-TW" altLang="en-US" sz="2000" dirty="0"/>
          </a:p>
        </p:txBody>
      </p:sp>
      <p:sp>
        <p:nvSpPr>
          <p:cNvPr id="8" name="圓角矩形 7"/>
          <p:cNvSpPr/>
          <p:nvPr/>
        </p:nvSpPr>
        <p:spPr>
          <a:xfrm>
            <a:off x="9355223" y="2047048"/>
            <a:ext cx="1795549" cy="6068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3D Reconstruction</a:t>
            </a:r>
            <a:endParaRPr kumimoji="1" lang="zh-TW" altLang="en-US" sz="2000" dirty="0"/>
          </a:p>
        </p:txBody>
      </p:sp>
      <p:sp>
        <p:nvSpPr>
          <p:cNvPr id="9" name="向右箭號 8"/>
          <p:cNvSpPr/>
          <p:nvPr/>
        </p:nvSpPr>
        <p:spPr>
          <a:xfrm>
            <a:off x="4141166" y="2271490"/>
            <a:ext cx="307571" cy="1579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6522489" y="2280457"/>
            <a:ext cx="307571" cy="1579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906971" y="2271491"/>
            <a:ext cx="307571" cy="1579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26" y="3457928"/>
            <a:ext cx="2520000" cy="540000"/>
          </a:xfrm>
          <a:prstGeom prst="rect">
            <a:avLst/>
          </a:prstGeom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26" y="5641588"/>
            <a:ext cx="252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840071" y="5004536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071" y="5004536"/>
                <a:ext cx="3145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90" y="3457928"/>
            <a:ext cx="540000" cy="540000"/>
          </a:xfrm>
          <a:prstGeom prst="rect">
            <a:avLst/>
          </a:prstGeom>
        </p:spPr>
      </p:pic>
      <p:pic>
        <p:nvPicPr>
          <p:cNvPr id="16" name="圖片 1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63880" y="5641588"/>
            <a:ext cx="540000" cy="54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71482" y="3245224"/>
            <a:ext cx="2671483" cy="30838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61154" y="6329082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Cleaned particle image set</a:t>
            </a:r>
            <a:endParaRPr lang="zh-TW" altLang="en-US" sz="2000" dirty="0"/>
          </a:p>
        </p:txBody>
      </p:sp>
      <p:sp>
        <p:nvSpPr>
          <p:cNvPr id="17" name="圓角矩形 16"/>
          <p:cNvSpPr/>
          <p:nvPr/>
        </p:nvSpPr>
        <p:spPr>
          <a:xfrm>
            <a:off x="5948689" y="4485447"/>
            <a:ext cx="1795549" cy="6068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3D Reconstruction</a:t>
            </a:r>
            <a:endParaRPr kumimoji="1" lang="zh-TW" altLang="en-US" sz="2000" dirty="0"/>
          </a:p>
        </p:txBody>
      </p:sp>
      <p:sp>
        <p:nvSpPr>
          <p:cNvPr id="18" name="向右箭號 17"/>
          <p:cNvSpPr/>
          <p:nvPr/>
        </p:nvSpPr>
        <p:spPr>
          <a:xfrm>
            <a:off x="5506757" y="4718857"/>
            <a:ext cx="307571" cy="1579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891239" y="4709891"/>
            <a:ext cx="307571" cy="1579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56" y="4179602"/>
            <a:ext cx="1042000" cy="10800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9581756" y="41796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可能不只一種型態</a:t>
            </a:r>
            <a:endParaRPr lang="en-US" altLang="zh-TW" dirty="0" smtClean="0"/>
          </a:p>
        </p:txBody>
      </p:sp>
      <p:sp>
        <p:nvSpPr>
          <p:cNvPr id="22" name="矩形 21"/>
          <p:cNvSpPr/>
          <p:nvPr/>
        </p:nvSpPr>
        <p:spPr>
          <a:xfrm>
            <a:off x="9581756" y="48669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型態或許是連續的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866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Propagation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565753"/>
            <a:ext cx="9601200" cy="529224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err="1"/>
              <a:t>ManifoldEM</a:t>
            </a:r>
            <a:endParaRPr lang="en-US" altLang="zh-TW" dirty="0"/>
          </a:p>
          <a:p>
            <a:pPr lvl="1"/>
            <a:r>
              <a:rPr lang="en-US" altLang="zh-TW" dirty="0"/>
              <a:t>To create a tessellation of the </a:t>
            </a:r>
            <a:r>
              <a:rPr lang="en-US" altLang="zh-TW" dirty="0">
                <a:solidFill>
                  <a:srgbClr val="FF0000"/>
                </a:solidFill>
              </a:rPr>
              <a:t>orientation sphere</a:t>
            </a:r>
            <a:r>
              <a:rPr lang="en-US" altLang="zh-TW" dirty="0"/>
              <a:t> such that the 2D </a:t>
            </a:r>
            <a:r>
              <a:rPr lang="en-US" altLang="zh-TW" dirty="0" err="1"/>
              <a:t>cryo</a:t>
            </a:r>
            <a:r>
              <a:rPr lang="en-US" altLang="zh-TW" dirty="0"/>
              <a:t>-EM images are classified into bins known as </a:t>
            </a:r>
            <a:r>
              <a:rPr lang="en-US" altLang="zh-TW" dirty="0">
                <a:solidFill>
                  <a:srgbClr val="FF9900"/>
                </a:solidFill>
              </a:rPr>
              <a:t>projection directions (PDs</a:t>
            </a:r>
            <a:r>
              <a:rPr lang="en-US" altLang="zh-TW" dirty="0" smtClean="0">
                <a:solidFill>
                  <a:srgbClr val="FF9900"/>
                </a:solidFill>
              </a:rPr>
              <a:t>)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altLang="zh-TW" dirty="0" smtClean="0"/>
              <a:t>The </a:t>
            </a:r>
            <a:r>
              <a:rPr lang="en-US" altLang="zh-TW" dirty="0"/>
              <a:t>images in each PD are </a:t>
            </a:r>
            <a:r>
              <a:rPr lang="en-US" altLang="zh-TW" dirty="0" smtClean="0"/>
              <a:t>aligned,</a:t>
            </a:r>
          </a:p>
          <a:p>
            <a:pPr lvl="1"/>
            <a:r>
              <a:rPr lang="en-US" altLang="zh-TW" dirty="0" smtClean="0"/>
              <a:t>all </a:t>
            </a:r>
            <a:r>
              <a:rPr lang="en-US" altLang="zh-TW" dirty="0"/>
              <a:t>the pairwise </a:t>
            </a:r>
            <a:r>
              <a:rPr lang="en-US" altLang="zh-TW" dirty="0">
                <a:solidFill>
                  <a:srgbClr val="FF0000"/>
                </a:solidFill>
              </a:rPr>
              <a:t>Euclidean distances</a:t>
            </a:r>
            <a:r>
              <a:rPr lang="en-US" altLang="zh-TW" dirty="0"/>
              <a:t> are calculated for the images</a:t>
            </a:r>
            <a:r>
              <a:rPr lang="en-US" altLang="zh-TW" dirty="0" smtClean="0"/>
              <a:t>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dirty="0"/>
              <a:t>Using the distances, the images in each PD are embedded into a low K-dimensional manifold described by K eigenvectors using </a:t>
            </a:r>
            <a:r>
              <a:rPr lang="en-US" altLang="zh-TW" dirty="0">
                <a:solidFill>
                  <a:srgbClr val="FF0000"/>
                </a:solidFill>
              </a:rPr>
              <a:t>diffusion maps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manifold of images contains the information on conformational changes along each of the </a:t>
            </a:r>
            <a:r>
              <a:rPr lang="en-US" altLang="zh-TW" dirty="0" smtClean="0"/>
              <a:t>eigenvectors.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altLang="zh-TW" dirty="0"/>
              <a:t>The </a:t>
            </a:r>
            <a:r>
              <a:rPr lang="en-US" altLang="zh-TW" dirty="0">
                <a:solidFill>
                  <a:srgbClr val="0000FF"/>
                </a:solidFill>
              </a:rPr>
              <a:t>conformational information</a:t>
            </a:r>
            <a:r>
              <a:rPr lang="en-US" altLang="zh-TW" dirty="0"/>
              <a:t> contained in this manifold is now </a:t>
            </a:r>
            <a:r>
              <a:rPr lang="en-US" altLang="zh-TW" dirty="0">
                <a:solidFill>
                  <a:srgbClr val="0000FF"/>
                </a:solidFill>
              </a:rPr>
              <a:t>decomposed and sorted along each of the K eigenvectors</a:t>
            </a:r>
            <a:r>
              <a:rPr lang="en-US" altLang="zh-TW" dirty="0"/>
              <a:t> in the form of conformational movies, using the </a:t>
            </a:r>
            <a:r>
              <a:rPr lang="en-US" altLang="zh-TW" dirty="0">
                <a:solidFill>
                  <a:srgbClr val="FF0000"/>
                </a:solidFill>
              </a:rPr>
              <a:t>Nonlinear Laplacian Spectral Analysis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Due to </a:t>
            </a:r>
            <a:r>
              <a:rPr lang="en-US" altLang="zh-TW" dirty="0">
                <a:solidFill>
                  <a:srgbClr val="FF0000"/>
                </a:solidFill>
              </a:rPr>
              <a:t>the sign ambiguity </a:t>
            </a:r>
            <a:r>
              <a:rPr lang="en-US" altLang="zh-TW" dirty="0"/>
              <a:t>between the same eigenvectors in different PDs, we have forward and reverse directions, so there are 2K movies to compare in each PD.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1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48" y="664792"/>
            <a:ext cx="6848475" cy="53530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829223" y="664792"/>
            <a:ext cx="34953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Ryanodine receptor (</a:t>
            </a:r>
            <a:r>
              <a:rPr lang="en-US" altLang="zh-TW" dirty="0" err="1" smtClean="0"/>
              <a:t>RyR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　　</a:t>
            </a:r>
            <a:r>
              <a:rPr lang="en-US" altLang="zh-TW" dirty="0" smtClean="0"/>
              <a:t>The total number of PDs: 1117</a:t>
            </a:r>
          </a:p>
          <a:p>
            <a:endParaRPr lang="en-US" altLang="zh-TW" dirty="0" smtClean="0"/>
          </a:p>
          <a:p>
            <a:r>
              <a:rPr lang="zh-TW" altLang="en-US" dirty="0"/>
              <a:t>　</a:t>
            </a:r>
            <a:r>
              <a:rPr lang="zh-TW" altLang="en-US" dirty="0" smtClean="0"/>
              <a:t>　</a:t>
            </a:r>
            <a:r>
              <a:rPr lang="en-US" altLang="zh-TW" dirty="0" smtClean="0"/>
              <a:t>5 movies/PD (K=5)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96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78" y="644808"/>
            <a:ext cx="8105775" cy="60483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48736" y="2717189"/>
            <a:ext cx="2543694" cy="19451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548736" y="668102"/>
            <a:ext cx="2543694" cy="19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64859" y="2717189"/>
            <a:ext cx="2543694" cy="19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75053" y="2717189"/>
            <a:ext cx="2543694" cy="19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64859" y="4748005"/>
            <a:ext cx="2543694" cy="19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75053" y="4748005"/>
            <a:ext cx="2543694" cy="19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552373" y="4748005"/>
            <a:ext cx="2543694" cy="19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35578" y="130571"/>
            <a:ext cx="503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Eigenvalue spectra for the </a:t>
            </a:r>
            <a:r>
              <a:rPr lang="en-US" altLang="zh-TW" sz="2400" dirty="0" err="1" smtClean="0"/>
              <a:t>RyR</a:t>
            </a:r>
            <a:r>
              <a:rPr lang="en-US" altLang="zh-TW" sz="2400" dirty="0" smtClean="0"/>
              <a:t> dataset.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312332" y="491067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9900"/>
                </a:solidFill>
              </a:rPr>
              <a:t>.</a:t>
            </a:r>
            <a:endParaRPr lang="zh-TW" altLang="en-US" dirty="0">
              <a:solidFill>
                <a:srgbClr val="0099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007264" y="380257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9900"/>
                </a:solidFill>
              </a:rPr>
              <a:t>.</a:t>
            </a:r>
            <a:endParaRPr lang="zh-TW" altLang="en-US" dirty="0">
              <a:solidFill>
                <a:srgbClr val="0099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794701" y="271340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9900"/>
                </a:solidFill>
              </a:rPr>
              <a:t>.</a:t>
            </a:r>
            <a:endParaRPr lang="zh-TW" altLang="en-US" dirty="0">
              <a:solidFill>
                <a:srgbClr val="0099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96039" y="2478813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9900"/>
                </a:solidFill>
              </a:rPr>
              <a:t>.</a:t>
            </a:r>
            <a:endParaRPr lang="zh-TW" altLang="en-US" dirty="0">
              <a:solidFill>
                <a:srgbClr val="0099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07264" y="2478813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9900"/>
                </a:solidFill>
              </a:rPr>
              <a:t>.</a:t>
            </a:r>
            <a:endParaRPr lang="zh-TW" altLang="en-US" dirty="0">
              <a:solidFill>
                <a:srgbClr val="0099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94701" y="2478813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9900"/>
                </a:solidFill>
              </a:rPr>
              <a:t>.</a:t>
            </a:r>
            <a:endParaRPr lang="zh-TW" altLang="en-US" dirty="0">
              <a:solidFill>
                <a:srgbClr val="0099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68785" y="4551194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9900"/>
                </a:solidFill>
              </a:rPr>
              <a:t>.</a:t>
            </a:r>
            <a:endParaRPr lang="zh-TW" altLang="en-US" dirty="0">
              <a:solidFill>
                <a:srgbClr val="0099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007264" y="4577369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9900"/>
                </a:solidFill>
              </a:rPr>
              <a:t>.</a:t>
            </a:r>
            <a:endParaRPr lang="zh-TW" altLang="en-US" dirty="0">
              <a:solidFill>
                <a:srgbClr val="0099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794701" y="4613538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9900"/>
                </a:solidFill>
              </a:rPr>
              <a:t>.</a:t>
            </a:r>
            <a:endParaRPr lang="zh-TW" altLang="en-US" dirty="0">
              <a:solidFill>
                <a:srgbClr val="0099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34" y="668102"/>
            <a:ext cx="2880000" cy="268540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441826" y="2736043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C000"/>
                </a:solidFill>
              </a:rPr>
              <a:t>.</a:t>
            </a:r>
            <a:endParaRPr lang="zh-TW" altLang="en-US" sz="4000" dirty="0">
              <a:solidFill>
                <a:srgbClr val="FFC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053051" y="2717189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C000"/>
                </a:solidFill>
              </a:rPr>
              <a:t>.</a:t>
            </a:r>
            <a:endParaRPr lang="zh-TW" altLang="en-US" sz="4000" dirty="0">
              <a:solidFill>
                <a:srgbClr val="FFC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840488" y="2645622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C000"/>
                </a:solidFill>
              </a:rPr>
              <a:t>.</a:t>
            </a:r>
            <a:endParaRPr lang="zh-TW" altLang="en-US" sz="4000" dirty="0">
              <a:solidFill>
                <a:srgbClr val="FFC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34" y="3975358"/>
            <a:ext cx="2880000" cy="27178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9145612" y="357177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Vertical wing motion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9141353" y="360602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Lateral wing motion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44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Propagation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zh-TW" dirty="0" smtClean="0"/>
              <a:t>Propagation method</a:t>
            </a:r>
          </a:p>
          <a:p>
            <a:pPr lvl="1"/>
            <a:r>
              <a:rPr lang="en-US" altLang="zh-TW" dirty="0"/>
              <a:t>C</a:t>
            </a:r>
            <a:r>
              <a:rPr lang="en-US" altLang="zh-TW" dirty="0" smtClean="0"/>
              <a:t>ompute </a:t>
            </a:r>
            <a:r>
              <a:rPr lang="en-US" altLang="zh-TW" dirty="0">
                <a:solidFill>
                  <a:srgbClr val="FF0000"/>
                </a:solidFill>
              </a:rPr>
              <a:t>the dense </a:t>
            </a:r>
            <a:r>
              <a:rPr lang="en-US" altLang="zh-TW" dirty="0">
                <a:solidFill>
                  <a:srgbClr val="0000FF"/>
                </a:solidFill>
              </a:rPr>
              <a:t>optical flow</a:t>
            </a:r>
            <a:r>
              <a:rPr lang="en-US" altLang="zh-TW" dirty="0">
                <a:solidFill>
                  <a:srgbClr val="FF0000"/>
                </a:solidFill>
              </a:rPr>
              <a:t> field</a:t>
            </a:r>
            <a:r>
              <a:rPr lang="en-US" altLang="zh-TW" dirty="0"/>
              <a:t> using the Horn-</a:t>
            </a:r>
            <a:r>
              <a:rPr lang="en-US" altLang="zh-TW" dirty="0" err="1"/>
              <a:t>Schunck</a:t>
            </a:r>
            <a:r>
              <a:rPr lang="en-US" altLang="zh-TW" dirty="0"/>
              <a:t> method for each </a:t>
            </a:r>
            <a:r>
              <a:rPr lang="en-US" altLang="zh-TW" dirty="0" smtClean="0"/>
              <a:t>movie</a:t>
            </a:r>
          </a:p>
          <a:p>
            <a:pPr lvl="1"/>
            <a:r>
              <a:rPr lang="en-US" altLang="zh-TW" dirty="0" smtClean="0"/>
              <a:t>Compute </a:t>
            </a:r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histogram of oriented gradients (HOG)</a:t>
            </a:r>
            <a:r>
              <a:rPr lang="en-US" altLang="zh-TW" dirty="0"/>
              <a:t> from the </a:t>
            </a:r>
            <a:r>
              <a:rPr lang="en-US" altLang="zh-TW" dirty="0">
                <a:solidFill>
                  <a:srgbClr val="0000FF"/>
                </a:solidFill>
              </a:rPr>
              <a:t>optical flow</a:t>
            </a:r>
            <a:r>
              <a:rPr lang="en-US" altLang="zh-TW" dirty="0"/>
              <a:t> vectors. The HOG feature vector encodes the motion present in the movie.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91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(Text S1) </a:t>
            </a:r>
            <a:r>
              <a:rPr lang="en-US" altLang="zh-TW" dirty="0"/>
              <a:t>Optical Flow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601200" cy="4572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b="1" dirty="0" smtClean="0"/>
                  <a:t>Optical flow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captures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the motion of the images between successive frames</a:t>
                </a:r>
                <a:r>
                  <a:rPr lang="en-US" altLang="zh-TW" dirty="0"/>
                  <a:t> caused either by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the motion of the objects giving rise to the images</a:t>
                </a:r>
                <a:r>
                  <a:rPr lang="en-US" altLang="zh-TW" dirty="0"/>
                  <a:t>, or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the change in the position of the camera taking the images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zh-TW" altLang="en-US" dirty="0">
                    <a:solidFill>
                      <a:schemeClr val="tx1"/>
                    </a:solidFill>
                  </a:rPr>
                  <a:t>𝐼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(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𝑥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𝑦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𝑡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) be a pixel (intensity) at image pixel coordinate (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𝑥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𝑦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), at a time frame 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𝑡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chemeClr val="tx1"/>
                    </a:solidFill>
                  </a:rPr>
                  <a:t>moves by distance (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𝑑𝑥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𝑑𝑦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) in time 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𝑑𝑡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to a new pixel 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𝐼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(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𝑥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𝑑𝑥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𝑦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𝑑𝑦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𝑡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𝑑𝑡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components of the flow vector </a:t>
                </a:r>
                <a:r>
                  <a:rPr lang="zh-TW" altLang="en-US" dirty="0" smtClean="0">
                    <a:solidFill>
                      <a:schemeClr val="tx1"/>
                    </a:solidFill>
                  </a:rPr>
                  <a:t>𝐹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TW" dirty="0">
                    <a:solidFill>
                      <a:schemeClr val="tx1"/>
                    </a:solidFill>
                  </a:rPr>
                  <a:t>O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rientation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TW" dirty="0" smtClean="0">
                    <a:solidFill>
                      <a:schemeClr val="tx1"/>
                    </a:solidFill>
                  </a:rPr>
                  <a:t>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601200" cy="4572000"/>
              </a:xfrm>
              <a:blipFill>
                <a:blip r:embed="rId2"/>
                <a:stretch>
                  <a:fillRect l="-571" t="-1067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39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4126</TotalTime>
  <Words>962</Words>
  <Application>Microsoft Office PowerPoint</Application>
  <PresentationFormat>寬螢幕</PresentationFormat>
  <Paragraphs>193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Franklin Gothic Book</vt:lpstr>
      <vt:lpstr>標楷體</vt:lpstr>
      <vt:lpstr>Cambria Math</vt:lpstr>
      <vt:lpstr>Times New Roman</vt:lpstr>
      <vt:lpstr>Crop</vt:lpstr>
      <vt:lpstr>Propagation of Conformational Coordinates Across Angular Space in Mapping the Continuum of States from Cryo-EM Data by Manifold Embedding</vt:lpstr>
      <vt:lpstr>PowerPoint 簡報</vt:lpstr>
      <vt:lpstr>PowerPoint 簡報</vt:lpstr>
      <vt:lpstr>PowerPoint 簡報</vt:lpstr>
      <vt:lpstr>Propagation method</vt:lpstr>
      <vt:lpstr>PowerPoint 簡報</vt:lpstr>
      <vt:lpstr>PowerPoint 簡報</vt:lpstr>
      <vt:lpstr>Propagation method</vt:lpstr>
      <vt:lpstr>(Text S1) Optical Flow</vt:lpstr>
      <vt:lpstr>PowerPoint 簡報</vt:lpstr>
      <vt:lpstr>PowerPoint 簡報</vt:lpstr>
      <vt:lpstr>Histogram of Oriented Gradients (HOG) </vt:lpstr>
      <vt:lpstr>Propagation method</vt:lpstr>
      <vt:lpstr>Propagation method</vt:lpstr>
      <vt:lpstr>Propagation method</vt:lpstr>
      <vt:lpstr>Propagation method</vt:lpstr>
      <vt:lpstr>Belief propagation (BP)</vt:lpstr>
      <vt:lpstr>Belief propagation (BP)</vt:lpstr>
      <vt:lpstr>Belief propagation algorithm</vt:lpstr>
      <vt:lpstr>PowerPoint 簡報</vt:lpstr>
      <vt:lpstr>PowerPoint 簡報</vt:lpstr>
      <vt:lpstr>Belief propagation algorithm</vt:lpstr>
      <vt:lpstr>Ryanodine receptor (RyR) (Example : The manual selection)</vt:lpstr>
      <vt:lpstr>PowerPoint 簡報</vt:lpstr>
      <vt:lpstr>PowerPoint 簡報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Propagation of Conformational Coordinates Across Angular Space in Mapping the Continuum of States from Cryo-EM Data by Manifold Embedding</dc:title>
  <dc:creator>moonsita</dc:creator>
  <cp:lastModifiedBy>moonsita</cp:lastModifiedBy>
  <cp:revision>53</cp:revision>
  <dcterms:created xsi:type="dcterms:W3CDTF">2021-02-20T06:05:48Z</dcterms:created>
  <dcterms:modified xsi:type="dcterms:W3CDTF">2021-02-23T02:52:34Z</dcterms:modified>
</cp:coreProperties>
</file>